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256" r:id="rId2"/>
    <p:sldId id="258" r:id="rId3"/>
    <p:sldId id="257" r:id="rId4"/>
    <p:sldId id="259" r:id="rId5"/>
    <p:sldId id="260" r:id="rId6"/>
    <p:sldId id="286" r:id="rId7"/>
    <p:sldId id="285" r:id="rId8"/>
    <p:sldId id="261" r:id="rId9"/>
    <p:sldId id="262" r:id="rId10"/>
    <p:sldId id="263" r:id="rId11"/>
    <p:sldId id="276" r:id="rId12"/>
    <p:sldId id="264" r:id="rId13"/>
    <p:sldId id="265" r:id="rId14"/>
    <p:sldId id="266" r:id="rId15"/>
    <p:sldId id="267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74" r:id="rId24"/>
    <p:sldId id="268" r:id="rId25"/>
    <p:sldId id="269" r:id="rId26"/>
    <p:sldId id="270" r:id="rId27"/>
    <p:sldId id="271" r:id="rId28"/>
    <p:sldId id="273" r:id="rId29"/>
    <p:sldId id="272" r:id="rId30"/>
    <p:sldId id="287" r:id="rId31"/>
    <p:sldId id="288" r:id="rId32"/>
    <p:sldId id="278" r:id="rId33"/>
    <p:sldId id="289" r:id="rId34"/>
    <p:sldId id="290" r:id="rId35"/>
    <p:sldId id="291" r:id="rId36"/>
    <p:sldId id="292" r:id="rId37"/>
    <p:sldId id="27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6FA"/>
    <a:srgbClr val="D0DFEC"/>
    <a:srgbClr val="3AE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71" autoAdjust="0"/>
  </p:normalViewPr>
  <p:slideViewPr>
    <p:cSldViewPr>
      <p:cViewPr varScale="1">
        <p:scale>
          <a:sx n="49" d="100"/>
          <a:sy n="49" d="100"/>
        </p:scale>
        <p:origin x="49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766C-CE63-4812-BCEA-26D7F3CB884A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2F17A-4C8C-4A3D-A6B9-5EA753424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2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F17A-4C8C-4A3D-A6B9-5EA753424E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4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F17A-4C8C-4A3D-A6B9-5EA753424E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1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F17A-4C8C-4A3D-A6B9-5EA753424E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4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5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C6FAC-B3E9-4E9B-AC46-85DDBFDAB7E1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64B35-828B-4DC8-A37F-3A7BB4997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gmc.info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club196984280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980728"/>
            <a:ext cx="7826099" cy="2808312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35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sz="35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r>
              <a:rPr lang="ru-RU" sz="35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«Гомельский государственный медицинский колледж»</a:t>
            </a:r>
            <a:endParaRPr lang="ru-RU" sz="35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4455" y="6326135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основания 1932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melodiya-serdca-zvu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0592" y="5947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224">
        <p14:prism isInverted="1"/>
      </p:transition>
    </mc:Choice>
    <mc:Fallback xmlns="">
      <p:transition spd="slow" advClick="0" advTm="7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82"/>
            <a:ext cx="9122957" cy="684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82" y="1962395"/>
            <a:ext cx="6691154" cy="37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www.ggmc.info/news/news22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70" y="1149449"/>
            <a:ext cx="6907178" cy="45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www.ggmc.info/news/news30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" y="934746"/>
            <a:ext cx="6907178" cy="518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639" y="256407"/>
            <a:ext cx="563570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«ЛЕЧЕБНОЕ ДЕЛО»</a:t>
            </a:r>
            <a:endParaRPr lang="ru-RU" sz="36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947">
        <p14:prism isInverted="1"/>
      </p:transition>
    </mc:Choice>
    <mc:Fallback xmlns="">
      <p:transition spd="slow" advTm="19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Картинки по запросу гиф скора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0154" y="5589240"/>
            <a:ext cx="1133465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9" y="476672"/>
            <a:ext cx="7199344" cy="539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2" y="503601"/>
            <a:ext cx="8058869" cy="537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5155" r="3902" b="6446"/>
          <a:stretch/>
        </p:blipFill>
        <p:spPr bwMode="auto">
          <a:xfrm>
            <a:off x="776959" y="316416"/>
            <a:ext cx="8026133" cy="580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8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61">
        <p14:prism isInverted="1"/>
      </p:transition>
    </mc:Choice>
    <mc:Fallback xmlns="">
      <p:transition spd="slow" advTm="13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9" y="-45340"/>
            <a:ext cx="9162257" cy="687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9826" y="188640"/>
            <a:ext cx="5832648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31</a:t>
            </a:r>
          </a:p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«СЕСТРИНСКОЕ ДЕЛО»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8680" y="133737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</a:p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«Медицинская сестра»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116" r="6826" b="3939"/>
          <a:stretch/>
        </p:blipFill>
        <p:spPr bwMode="auto">
          <a:xfrm>
            <a:off x="3119414" y="3068960"/>
            <a:ext cx="225608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Картинки по запросу гиф медицинская сестр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88960"/>
            <a:ext cx="1485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5014" y="239924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обучения 1 год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445">
        <p14:prism isInverted="1"/>
      </p:transition>
    </mc:Choice>
    <mc:Fallback xmlns="">
      <p:transition spd="slow" advTm="13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Картинки по запросу гиф медицинская сестр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41195"/>
            <a:ext cx="1588846" cy="19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167410" y="712021"/>
            <a:ext cx="683270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специалиста: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  <a:uFill>
                <a:solidFill>
                  <a:schemeClr val="bg2">
                    <a:lumMod val="25000"/>
                  </a:schemeClr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365125" indent="-365125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здравоохранения различного ведомственного подчинения и форм собственности; </a:t>
            </a:r>
            <a:endParaRPr lang="ru-RU" sz="28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365125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организации, связанные с оказанием медицинской помощи и предоставлением медицинских услуг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62">
        <p14:prism isInverted="1"/>
      </p:transition>
    </mc:Choice>
    <mc:Fallback xmlns="">
      <p:transition spd="slow" advTm="18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3628" y="366054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4320" indent="-274320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лечебно-диагностическая;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реабилитационная;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медико-профилактическая;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учетно-отчетная;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base">
              <a:lnSpc>
                <a:spcPct val="80000"/>
              </a:lnSpc>
              <a:spcBef>
                <a:spcPct val="20000"/>
              </a:spcBef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www.ggmc.info/news/news12/blago_act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08" y="3212976"/>
            <a:ext cx="4534584" cy="32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12">
        <p14:prism isInverted="1"/>
      </p:transition>
    </mc:Choice>
    <mc:Fallback xmlns="">
      <p:transition spd="slow" advTm="19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3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www.ggmc.info/_ta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4"/>
          <a:stretch/>
        </p:blipFill>
        <p:spPr bwMode="auto">
          <a:xfrm>
            <a:off x="1420797" y="1738215"/>
            <a:ext cx="6988190" cy="453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ggmc.info/news/new12/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97" y="1764717"/>
            <a:ext cx="6988189" cy="463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ggmc.info/news/news31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81" y="263537"/>
            <a:ext cx="5233621" cy="63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507">
        <p14:prism isInverted="1"/>
      </p:transition>
    </mc:Choice>
    <mc:Fallback xmlns="">
      <p:transition spd="slow" advTm="18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12000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1824"/>
            <a:ext cx="216089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43134"/>
            <a:ext cx="383186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48" y="3743134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9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411">
        <p14:prism isInverted="1"/>
      </p:transition>
    </mc:Choice>
    <mc:Fallback xmlns="">
      <p:transition spd="slow" advTm="17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616" cy="691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72669"/>
            <a:ext cx="7142905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03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«МЕДИКО-ПРОФИЛАКТИЧЕСКОЕ ДЕЛО»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2355" y="1784869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</a:p>
          <a:p>
            <a:pPr algn="just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«Фельдшер-гигиенист. Эпидемиолог»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7436" y="2726226"/>
            <a:ext cx="486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обучения 1 год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Фото МПД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56444"/>
            <a:ext cx="4022184" cy="302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 МПД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6" y="3456444"/>
            <a:ext cx="2232248" cy="299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09">
        <p14:prism isInverted="1"/>
      </p:transition>
    </mc:Choice>
    <mc:Fallback xmlns="">
      <p:transition spd="slow" advTm="14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\Desktop\Фото МПД\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8326"/>
            <a:ext cx="2760608" cy="492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43608" y="1412776"/>
            <a:ext cx="41899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365125" algn="just"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учреждения, осуществляющие государственный санитарный надзор;</a:t>
            </a:r>
          </a:p>
          <a:p>
            <a:pPr marL="365125" lvl="0" indent="-365125" algn="just"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здравоохранения различного ведомственного подчинения и форм собственности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uFill>
                <a:solidFill>
                  <a:srgbClr val="EEECE1">
                    <a:lumMod val="25000"/>
                  </a:srgbClr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38663"/>
            <a:ext cx="6690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 специалиста:</a:t>
            </a:r>
          </a:p>
        </p:txBody>
      </p:sp>
    </p:spTree>
    <p:extLst>
      <p:ext uri="{BB962C8B-B14F-4D97-AF65-F5344CB8AC3E}">
        <p14:creationId xmlns:p14="http://schemas.microsoft.com/office/powerpoint/2010/main" val="26008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62">
        <p14:prism isInverted="1"/>
      </p:transition>
    </mc:Choice>
    <mc:Fallback xmlns="">
      <p:transition spd="slow" advTm="182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23632"/>
            <a:ext cx="69384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контрольная (надзорная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профилактическая и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предупредительная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правоприменительная;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учетная 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отчетная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/>
            <a:endParaRPr lang="ru-RU" sz="2800" b="1" dirty="0">
              <a:solidFill>
                <a:srgbClr val="4F81BD">
                  <a:lumMod val="50000"/>
                </a:srgbClr>
              </a:solidFill>
              <a:uFill>
                <a:solidFill>
                  <a:srgbClr val="EEECE1">
                    <a:lumMod val="25000"/>
                  </a:srgbClr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1\Desktop\Фото МПД\SAM_1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3065948"/>
            <a:ext cx="432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949913"/>
            <a:ext cx="1060443" cy="76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1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12">
        <p14:prism isInverted="1"/>
      </p:transition>
    </mc:Choice>
    <mc:Fallback xmlns="">
      <p:transition spd="slow" advTm="19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32502" cy="684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4415" y="260648"/>
            <a:ext cx="64929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б все профессии на свете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вдруг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сложить горою на планете,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наверно, у ее вершины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вспыхнуло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 слово: «</a:t>
            </a:r>
            <a:r>
              <a:rPr lang="ru-RU" sz="32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3171" r="12182" b="6566"/>
          <a:stretch/>
        </p:blipFill>
        <p:spPr bwMode="auto">
          <a:xfrm>
            <a:off x="5292080" y="2348880"/>
            <a:ext cx="262425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44" y="2815193"/>
            <a:ext cx="248964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07" y="6165304"/>
            <a:ext cx="5210797" cy="6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48">
        <p14:prism isInverted="1"/>
      </p:transition>
    </mc:Choice>
    <mc:Fallback xmlns="">
      <p:transition spd="slow" advTm="11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6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420" y="188640"/>
            <a:ext cx="669674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32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«ЗУБОЛЕЧЕБНОЕ ДЕЛО»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695" y="1276483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</a:p>
          <a:p>
            <a:pPr algn="just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«Зубной фельдшер»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2360624"/>
            <a:ext cx="486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обучения 1 год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243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92" y="3068960"/>
            <a:ext cx="243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5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09">
        <p14:prism isInverted="1"/>
      </p:transition>
    </mc:Choice>
    <mc:Fallback xmlns="">
      <p:transition spd="slow" advTm="14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404664"/>
            <a:ext cx="6624736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 специалиста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 здравоохранения различного ведомственного подчинения и форм собственности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организации, связанные с оказанием медицинской помощи и предоставлением медицинских услуг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населению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Картинки по запросу &quot;зубы гиф&quot;&quot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09120"/>
            <a:ext cx="2076448" cy="207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62">
        <p14:prism isInverted="1"/>
      </p:transition>
    </mc:Choice>
    <mc:Fallback xmlns="">
      <p:transition spd="slow" advTm="18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32656"/>
            <a:ext cx="669674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02060"/>
                </a:solidFill>
                <a:uFill>
                  <a:solidFill>
                    <a:srgbClr val="EEECE1">
                      <a:lumMod val="25000"/>
                    </a:srgb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деятельности:</a:t>
            </a: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лечебно-диагностическая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профилактическая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информационно-просветительская;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6700" lvl="0" indent="-266700" algn="just" fontAlgn="base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учетно-отчетная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56369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02" y="3428702"/>
            <a:ext cx="3904000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35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012">
        <p14:prism isInverted="1"/>
      </p:transition>
    </mc:Choice>
    <mc:Fallback xmlns="">
      <p:transition spd="slow" advTm="19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0"/>
            <a:ext cx="9132346" cy="684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475656" y="1612261"/>
            <a:ext cx="6824440" cy="47993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Дни открытых дверей </a:t>
            </a:r>
            <a:endParaRPr lang="en-US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628650" algn="just">
              <a:spcBef>
                <a:spcPts val="0"/>
              </a:spcBef>
              <a:buFont typeface="Arial" pitchFamily="34" charset="0"/>
              <a:buNone/>
            </a:pPr>
            <a:r>
              <a:rPr lang="ru-RU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апреля и 22 мая 2021 года</a:t>
            </a:r>
          </a:p>
          <a:p>
            <a:pPr marL="0" indent="628650">
              <a:spcBef>
                <a:spcPts val="0"/>
              </a:spcBef>
              <a:buFont typeface="Arial" pitchFamily="34" charset="0"/>
              <a:buNone/>
            </a:pPr>
            <a:endParaRPr lang="ru-RU" sz="2800" b="1" dirty="0" smtClean="0"/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встречи:    10-00 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проведения: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Гомель, ул. Кирова, 14, актовый зал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Контактные телефоны  (0232) 34 20 13 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       (0232) 34 20 17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(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0232)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29 31 96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www.ggmc.info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188640"/>
            <a:ext cx="6824440" cy="142362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Учреждение образования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«Гомельский государственный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медицинский колледж»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7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052">
        <p14:prism isInverted="1"/>
      </p:transition>
    </mc:Choice>
    <mc:Fallback xmlns="">
      <p:transition spd="slow" advTm="28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3" y="0"/>
            <a:ext cx="9186921" cy="68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04664"/>
            <a:ext cx="684076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zh-TW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Иногородние </a:t>
            </a:r>
            <a:r>
              <a:rPr lang="ru-RU" altLang="zh-TW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 обеспечиваются общежитием.   Благоустроенные жилые  комнаты, спортивный зал, тренажерная комната, комната для самоподготовки помогают учащимся ощутить заботу  и комфорт в </a:t>
            </a:r>
            <a:r>
              <a:rPr lang="ru-RU" altLang="zh-TW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общежитии</a:t>
            </a:r>
            <a:endParaRPr lang="ru-RU" altLang="zh-TW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 descr="https://pp.vk.me/c625326/v625326675/41546/SGduaN1aCZ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3068960"/>
            <a:ext cx="3816425" cy="286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97" y="3023877"/>
            <a:ext cx="3876535" cy="290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605464"/>
            <a:ext cx="4022926" cy="6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1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136">
        <p14:prism isInverted="1"/>
      </p:transition>
    </mc:Choice>
    <mc:Fallback xmlns="">
      <p:transition spd="slow" advTm="21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63" y="3445006"/>
            <a:ext cx="3364816" cy="224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054"/>
            <a:ext cx="3402055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8" y="348532"/>
            <a:ext cx="3429784" cy="228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03968" y="2785405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Тренажерный зал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1956" y="2833076"/>
            <a:ext cx="3011036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Комната самоподготовки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8827" y="5882650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Кухня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3006" y="6202593"/>
            <a:ext cx="259228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Жилая комната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97" y="3202408"/>
            <a:ext cx="2134230" cy="284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15">
        <p14:prism isInverted="1"/>
      </p:transition>
    </mc:Choice>
    <mc:Fallback xmlns="">
      <p:transition spd="slow" advTm="15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331640" y="1485273"/>
            <a:ext cx="6912767" cy="38554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«Милосердие» </a:t>
            </a:r>
            <a:endParaRPr lang="ru-RU" sz="3200" dirty="0" smtClean="0">
              <a:solidFill>
                <a:schemeClr val="accent4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Центр волонтерских инициатив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«Золотое сердце»</a:t>
            </a:r>
            <a:r>
              <a:rPr lang="ru-RU" sz="3200" dirty="0" smtClean="0">
                <a:solidFill>
                  <a:schemeClr val="accent2"/>
                </a:solidFill>
                <a:latin typeface="Times New Roman"/>
                <a:ea typeface="Calibri"/>
              </a:rPr>
              <a:t> 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			</a:t>
            </a: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ea typeface="Calibri"/>
              </a:rPr>
              <a:t>Starfall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»</a:t>
            </a: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Волонтерский отряд </a:t>
            </a:r>
            <a:r>
              <a:rPr lang="ru-RU" sz="3200" b="1" dirty="0" smtClean="0">
                <a:solidFill>
                  <a:schemeClr val="accent2"/>
                </a:solidFill>
                <a:latin typeface="Times New Roman"/>
                <a:ea typeface="Calibri"/>
              </a:rPr>
              <a:t>«Профилактик»</a:t>
            </a:r>
            <a:endParaRPr lang="ru-RU" sz="3200" b="1" dirty="0">
              <a:solidFill>
                <a:schemeClr val="accent2"/>
              </a:solidFill>
              <a:latin typeface="Times New Roman"/>
              <a:ea typeface="Calibri"/>
            </a:endParaRP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Волонтерский </a:t>
            </a:r>
            <a:r>
              <a:rPr lang="ru-RU" sz="32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отряд </a:t>
            </a:r>
            <a:r>
              <a:rPr lang="ru-RU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«</a:t>
            </a:r>
            <a:r>
              <a:rPr lang="en-US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Mary Poppins</a:t>
            </a:r>
            <a:r>
              <a:rPr lang="ru-RU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» </a:t>
            </a:r>
            <a:endParaRPr lang="en-US" sz="3200" b="1" dirty="0" smtClean="0">
              <a:solidFill>
                <a:srgbClr val="C0504D"/>
              </a:solidFill>
              <a:latin typeface="Times New Roman"/>
              <a:ea typeface="Calibri"/>
            </a:endParaRPr>
          </a:p>
          <a:p>
            <a:pPr algn="just"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sz="3200" dirty="0" smtClean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Волонтерский </a:t>
            </a:r>
            <a:r>
              <a:rPr lang="ru-RU" sz="3200" dirty="0">
                <a:solidFill>
                  <a:srgbClr val="8064A2">
                    <a:lumMod val="50000"/>
                  </a:srgbClr>
                </a:solidFill>
                <a:latin typeface="Times New Roman"/>
                <a:ea typeface="Calibri"/>
              </a:rPr>
              <a:t>отряд </a:t>
            </a:r>
            <a:r>
              <a:rPr lang="ru-RU" sz="3200" b="1" dirty="0" smtClean="0">
                <a:solidFill>
                  <a:srgbClr val="C0504D"/>
                </a:solidFill>
                <a:latin typeface="Times New Roman"/>
                <a:ea typeface="Calibri"/>
              </a:rPr>
              <a:t>«5 Минут»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	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349428"/>
            <a:ext cx="7020272" cy="7543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Волонтерские отряды колледжа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Картинки по запросу гиф человек помощ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80977"/>
            <a:ext cx="2590170" cy="17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814">
        <p14:prism isInverted="1"/>
      </p:transition>
    </mc:Choice>
    <mc:Fallback xmlns="">
      <p:transition spd="slow" advTm="17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90153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Волонтеры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отряда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«Милосердие»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оказывают социально-медицинскую помощь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пожилым людям, одиноким спинальным больным,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детям-инвалидам; организуют мероприятия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участвуют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акциях совместно с Белорусским Обществом Красного Креста</a:t>
            </a:r>
          </a:p>
        </p:txBody>
      </p:sp>
      <p:pic>
        <p:nvPicPr>
          <p:cNvPr id="13314" name="Picture 2" descr="http://www.ggmc.info/news/news25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53" y="3399692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ggmc.info/news/news4/im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15969"/>
            <a:ext cx="2772307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30" y="6160116"/>
            <a:ext cx="4041204" cy="5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058">
        <p14:prism isInverted="1"/>
      </p:transition>
    </mc:Choice>
    <mc:Fallback xmlns="">
      <p:transition spd="slow" advTm="23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3175"/>
            <a:ext cx="9162256" cy="687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260648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Волонтеры Центра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волонтерских инициатив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«Золотое сердце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работают по принципу «равный обучает равного» с учащимися школ, лицеев, колледжей Гомеля и области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1" descr="SA55024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6044" y="1988840"/>
            <a:ext cx="5645968" cy="433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User\Рабочий стол\Новая папка\SAM_46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8688" y="1988840"/>
            <a:ext cx="6120680" cy="449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1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82">
        <p14:prism isInverted="1"/>
      </p:transition>
    </mc:Choice>
    <mc:Fallback xmlns="">
      <p:transition spd="slow" advTm="16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08"/>
            <a:ext cx="9190277" cy="689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www.ggmc.info/news/news3/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04" y="2812188"/>
            <a:ext cx="601224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pp.vk.me/c628016/v628016675/9c33/dBbaMVdTr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19" y="2329771"/>
            <a:ext cx="5484213" cy="41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9072" y="288540"/>
            <a:ext cx="67970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Волонтеры отряда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Starfall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организовывают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проводят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культурно-досуговые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в детских больницах, детских оздоровительных лагерях в летний период, на молодежных площадках, в школах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города, в домах престарелых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776" y="476672"/>
            <a:ext cx="6336704" cy="304698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профессии – от людей </a:t>
            </a:r>
          </a:p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только три – от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Бога. 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Судья, педагог и 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медицинский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 </a:t>
            </a:r>
          </a:p>
          <a:p>
            <a:pPr algn="just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получают свой дар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свыше…     </a:t>
            </a:r>
          </a:p>
          <a:p>
            <a:pPr algn="r"/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Сократ</a:t>
            </a:r>
            <a:endParaRPr lang="ru-RU" sz="32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1197" y="3789040"/>
            <a:ext cx="6430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Медицинский работник – это не профессия, а образ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жизни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482" name="Picture 2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73216"/>
            <a:ext cx="8424936" cy="11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215">
        <p14:prism isInverted="1"/>
      </p:transition>
    </mc:Choice>
    <mc:Fallback xmlns="">
      <p:transition spd="slow" advTm="19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3489" y="288540"/>
            <a:ext cx="6797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Деятельность волонтеров отряда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«Профилактик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направлена на продвижение среди молодежи приоритета ценностей здорового образа жизни с использованием инновационных форм профилактической работы, формирование престижа здоровья и персональной ответственности за него, подготовка лидеров для работы среди сверстников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21" y="3573016"/>
            <a:ext cx="35523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355251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88640"/>
            <a:ext cx="67970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Волонтеры отряда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Mary Poppins»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посещают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СПЦ с целью организации досуга детей-сирот и детей, оставшихся без попечения родителей,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разрабатывают буклеты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листовки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пропаганде здорового образа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12" y="2127632"/>
            <a:ext cx="5112152" cy="383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94" y="6074737"/>
            <a:ext cx="4680520" cy="66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1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236"/>
            <a:ext cx="9247814" cy="689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18222" y="332656"/>
            <a:ext cx="66967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колледже создано и успешно работает 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научное общество учащихся (НОУ)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Учащиеся и преподаватели защищают свои работы на научно-практических конференциях областного и республиканского уровня, а также на конференциях с международным участием.</a:t>
            </a:r>
            <a:endParaRPr lang="ru-RU" sz="2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://www.ggmc.info/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60"/>
            <a:ext cx="9063137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gmc.info/news/news16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" y="476672"/>
            <a:ext cx="9084520" cy="517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ggmc.info/5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" y="332656"/>
            <a:ext cx="920095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7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038">
        <p14:prism isInverted="1"/>
      </p:transition>
    </mc:Choice>
    <mc:Fallback xmlns="">
      <p:transition spd="slow" advTm="29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04663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Дни открытых дверей в 2021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1050994"/>
            <a:ext cx="68042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апреля 2021 года</a:t>
            </a:r>
            <a:endParaRPr lang="ru-RU" sz="12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мая 2021 года </a:t>
            </a: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проведения: 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Гомель, ул. Кирова, д. 14, актовый зал</a:t>
            </a:r>
          </a:p>
          <a:p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Начало мероприятия: 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10.00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3645024"/>
            <a:ext cx="6804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Дни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знакомства с профессией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(для организованных групп)</a:t>
            </a:r>
          </a:p>
          <a:p>
            <a:pPr algn="ctr"/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4797152"/>
            <a:ext cx="701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мая, 6 мая, 12 мая, 14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мая</a:t>
            </a:r>
          </a:p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предварительной договоренности </a:t>
            </a:r>
          </a:p>
          <a:p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тел. +375 232 29 31 96, +375 232 34 20 17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98"/>
            <a:ext cx="9166559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1155" y="404664"/>
            <a:ext cx="6804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Мы в сети Интернет</a:t>
            </a:r>
            <a:endParaRPr lang="ru-RU"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1556791"/>
            <a:ext cx="68042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www.ggmc.info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»: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vk.com/club196984280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Канал на «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en-US" sz="3600" b="1" u="sng" dirty="0" err="1">
                <a:solidFill>
                  <a:srgbClr val="3116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gomel</a:t>
            </a:r>
            <a:r>
              <a:rPr lang="en-US" sz="3600" b="1" u="sng" dirty="0">
                <a:solidFill>
                  <a:srgbClr val="3116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3116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medkoll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7" y="3174"/>
            <a:ext cx="9241961" cy="701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43" y="692696"/>
            <a:ext cx="68167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51" y="717594"/>
            <a:ext cx="6900389" cy="51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 descr="C:\Users\Лариса\Downloads\IMG_20210301_1214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63446" cy="595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Лариса\Downloads\IMG_20210301_1214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68" y="242993"/>
            <a:ext cx="4476687" cy="596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Лариса\Downloads\IMG_20210301_1152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253"/>
            <a:ext cx="8996988" cy="66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" y="1108919"/>
            <a:ext cx="9125272" cy="513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 descr="C:\Users\Лариса\Downloads\IMG_20201223_1404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977"/>
            <a:ext cx="9008963" cy="67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" y="606637"/>
            <a:ext cx="9095656" cy="606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1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19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69" y="688031"/>
            <a:ext cx="700473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51" y="706858"/>
            <a:ext cx="7017492" cy="526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20" y="738378"/>
            <a:ext cx="7067180" cy="530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4" y="706858"/>
            <a:ext cx="7950576" cy="53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0" y="688953"/>
            <a:ext cx="8001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8" y="670147"/>
            <a:ext cx="8281315" cy="552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48">
        <p14:prism isInverted="1"/>
      </p:transition>
    </mc:Choice>
    <mc:Fallback xmlns="">
      <p:transition spd="slow" advTm="1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482"/>
            <a:ext cx="9144001" cy="688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05" y="1988840"/>
            <a:ext cx="6020820" cy="4515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69083" y="119077"/>
            <a:ext cx="7205831" cy="2148840"/>
          </a:xfrm>
          <a:prstGeom prst="roundRect">
            <a:avLst>
              <a:gd name="adj" fmla="val 23759"/>
            </a:avLst>
          </a:prstGeom>
          <a:solidFill>
            <a:schemeClr val="accent5">
              <a:lumMod val="20000"/>
              <a:lumOff val="80000"/>
              <a:alpha val="52000"/>
            </a:schemeClr>
          </a:solidFill>
          <a:effectLst>
            <a:softEdge rad="127000"/>
          </a:effectLst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Приходите </a:t>
            </a:r>
          </a:p>
          <a:p>
            <a:pPr algn="ctr">
              <a:defRPr/>
            </a:pP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  нам  учиться!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592">
        <p14:prism isInverted="1"/>
      </p:transition>
    </mc:Choice>
    <mc:Fallback xmlns="">
      <p:transition spd="slow" advTm="23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39552" y="548680"/>
            <a:ext cx="7632848" cy="49943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5125" algn="just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 «Гомельский государственный медицинский колледж»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получения среднего специального образования в очной (дневной) форме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могут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поступать лица, имеющие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среднее образование или профессионально-техническое образование с общим средним образованием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365125" algn="just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endParaRPr lang="ru-RU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Правила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приема в средние специальные учебные заведения,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утвержденные Указом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Президента Республики Беларусь </a:t>
            </a:r>
            <a:endParaRPr lang="ru-RU" sz="18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от 07.02.2006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№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80 </a:t>
            </a:r>
            <a:endParaRPr lang="ru-RU" sz="1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endParaRPr lang="ru-RU" sz="28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28" name="Picture 4" descr="Картинки по запросу гиф карди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75778"/>
            <a:ext cx="8517037" cy="12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692">
        <p14:prism isInverted="1"/>
      </p:transition>
    </mc:Choice>
    <mc:Fallback xmlns="">
      <p:transition spd="slow" advTm="21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981" y="188640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УО «Гомельский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медицинский  колледж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объявляет приём учащихся </a:t>
            </a:r>
          </a:p>
          <a:p>
            <a:pPr algn="ctr"/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год по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специальностям</a:t>
            </a:r>
          </a:p>
          <a:p>
            <a:pPr algn="ctr"/>
            <a:endParaRPr lang="ru-RU" sz="3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020441"/>
              </p:ext>
            </p:extLst>
          </p:nvPr>
        </p:nvGraphicFramePr>
        <p:xfrm>
          <a:off x="107504" y="1772816"/>
          <a:ext cx="8946740" cy="492828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1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4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Вступительные испытания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и срок обучения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319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31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«Сестринское дело»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белорусский (русский) язык (ЦТ),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 (ЦТ)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   бюджет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среднего балла документа об образовании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   платно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01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«Лечебное  дело»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белорусский (русский) язык (ЦТ),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 (ЦТ)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   бюджет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платно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319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03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«Медико-профилактическое дело»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белорусский (русский) язык (ЦТ),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 (ЦТ)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бюджет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3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среднего балла документа об образовании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д/ф   платно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г. 10 мес.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447" marR="58447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0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29">
        <p14:prism isInverted="1"/>
      </p:transition>
    </mc:Choice>
    <mc:Fallback xmlns="">
      <p:transition spd="slow" advTm="22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981" y="188640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30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Контрольные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цифры приема в 2021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/>
            <a:endParaRPr lang="ru-RU" sz="3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807903"/>
              </p:ext>
            </p:extLst>
          </p:nvPr>
        </p:nvGraphicFramePr>
        <p:xfrm>
          <a:off x="-8979" y="1665969"/>
          <a:ext cx="9143997" cy="4767570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2806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1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27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Прием за счет средств бюджета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Прием на условиях оплаты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 ч. на условиях целевой подготовки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01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«Лечебное дело»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31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«Сестринское дело»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2-79 01 03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«Медико-профилактическое дело»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4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29">
        <p14:prism isInverted="1"/>
      </p:transition>
    </mc:Choice>
    <mc:Fallback xmlns="">
      <p:transition spd="slow" advTm="22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8" y="24063"/>
            <a:ext cx="9161188" cy="687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309306"/>
            <a:ext cx="6624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о зачислении в 2020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254018"/>
              </p:ext>
            </p:extLst>
          </p:nvPr>
        </p:nvGraphicFramePr>
        <p:xfrm>
          <a:off x="1211853" y="1052736"/>
          <a:ext cx="6703105" cy="4392489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9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16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Зачислено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ЛД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проходной балл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проходной балл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21,1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6577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 ч. на условиях целевой подготовки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условиях оплаты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14,4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20,1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3608" y="5733256"/>
            <a:ext cx="709228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 Набор на специальность «Медико-профилактическое дело»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2020 году не осуществлялся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29">
        <p14:prism isInverted="1"/>
      </p:transition>
    </mc:Choice>
    <mc:Fallback xmlns="">
      <p:transition spd="slow" advTm="22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-237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290" y="188640"/>
            <a:ext cx="5832648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 2-79 01 01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«ЛЕЧЕБНОЕ ДЕЛО»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6931" y="1484784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</a:p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Фельдшер-акушер. Помощник врача по амбулаторно-поликлинической помощи»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562600"/>
            <a:ext cx="3645725" cy="275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Картинки по запросу гиф скора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02143"/>
            <a:ext cx="1168702" cy="14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6446" y="2990449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обучения: 2 года 10 месяцев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809">
        <p14:prism isInverted="1"/>
      </p:transition>
    </mc:Choice>
    <mc:Fallback xmlns="">
      <p:transition spd="slow" advTm="14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2532" y="260648"/>
            <a:ext cx="6698936" cy="31700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effectLst/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Сфера </a:t>
            </a:r>
            <a:r>
              <a:rPr lang="ru-RU" sz="2800" b="1" dirty="0">
                <a:solidFill>
                  <a:srgbClr val="002060"/>
                </a:solidFill>
                <a:effectLst/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профессиональной деятельности </a:t>
            </a:r>
            <a:r>
              <a:rPr lang="ru-RU" sz="2800" b="1" dirty="0" smtClean="0">
                <a:solidFill>
                  <a:srgbClr val="002060"/>
                </a:solidFill>
                <a:effectLst/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 специалиста:</a:t>
            </a:r>
            <a:endParaRPr lang="ru-RU" sz="2800" b="1" dirty="0">
              <a:solidFill>
                <a:srgbClr val="002060"/>
              </a:solidFill>
              <a:effectLst/>
              <a:uFill>
                <a:solidFill>
                  <a:schemeClr val="bg2">
                    <a:lumMod val="25000"/>
                  </a:schemeClr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365125" indent="-365125" algn="just"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здравоохранения различного ведомственного подчинения и форм собственности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65125" indent="-365125" algn="just"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организации, связанные с оказанием медицинской помощи и предоставлением медицинских услуг населению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403648" y="3430747"/>
            <a:ext cx="6775595" cy="30963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chemeClr val="bg2">
                      <a:lumMod val="25000"/>
                    </a:schemeClr>
                  </a:solidFill>
                </a:uFill>
                <a:latin typeface="Times New Roman" pitchFamily="18" charset="0"/>
                <a:cs typeface="Times New Roman" pitchFamily="18" charset="0"/>
              </a:rPr>
              <a:t>Виды профессиональной деятельности: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лечебно-диагностическая; 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медико-профилактическая; 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реабилитационная;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учетно-отчетная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base">
              <a:buClr>
                <a:schemeClr val="accent4">
                  <a:lumMod val="50000"/>
                </a:schemeClr>
              </a:buClr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Картинки по запросу гиф скора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58" y="4948542"/>
            <a:ext cx="1198369" cy="14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10">
        <p14:prism isInverted="1"/>
      </p:transition>
    </mc:Choice>
    <mc:Fallback xmlns="">
      <p:transition spd="slow" advTm="20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.1|3.8|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1742</TotalTime>
  <Words>983</Words>
  <Application>Microsoft Office PowerPoint</Application>
  <PresentationFormat>Экран (4:3)</PresentationFormat>
  <Paragraphs>206</Paragraphs>
  <Slides>37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新細明體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образования</dc:title>
  <dc:creator>1</dc:creator>
  <cp:lastModifiedBy>Secret</cp:lastModifiedBy>
  <cp:revision>92</cp:revision>
  <dcterms:created xsi:type="dcterms:W3CDTF">2017-01-17T12:30:20Z</dcterms:created>
  <dcterms:modified xsi:type="dcterms:W3CDTF">2021-05-07T06:06:24Z</dcterms:modified>
</cp:coreProperties>
</file>